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96" r:id="rId4"/>
    <p:sldId id="325" r:id="rId5"/>
    <p:sldId id="324" r:id="rId6"/>
    <p:sldId id="342" r:id="rId7"/>
    <p:sldId id="337" r:id="rId8"/>
    <p:sldId id="326" r:id="rId9"/>
    <p:sldId id="305" r:id="rId10"/>
    <p:sldId id="340" r:id="rId11"/>
    <p:sldId id="330" r:id="rId12"/>
    <p:sldId id="338" r:id="rId13"/>
    <p:sldId id="331" r:id="rId14"/>
    <p:sldId id="332" r:id="rId15"/>
    <p:sldId id="333" r:id="rId16"/>
    <p:sldId id="334" r:id="rId17"/>
    <p:sldId id="341" r:id="rId18"/>
  </p:sldIdLst>
  <p:sldSz cx="9144000" cy="6858000" type="screen4x3"/>
  <p:notesSz cx="6761163" cy="99425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62621E8A-151F-428E-AFDA-A14352F3003E}">
          <p14:sldIdLst>
            <p14:sldId id="256"/>
            <p14:sldId id="258"/>
            <p14:sldId id="296"/>
            <p14:sldId id="325"/>
            <p14:sldId id="324"/>
            <p14:sldId id="342"/>
            <p14:sldId id="337"/>
          </p14:sldIdLst>
        </p14:section>
        <p14:section name="Razdelek brez naslova" id="{423078F8-EEE7-470F-A09A-F88591CB1548}">
          <p14:sldIdLst>
            <p14:sldId id="326"/>
            <p14:sldId id="305"/>
            <p14:sldId id="340"/>
            <p14:sldId id="330"/>
            <p14:sldId id="338"/>
            <p14:sldId id="331"/>
            <p14:sldId id="332"/>
            <p14:sldId id="333"/>
            <p14:sldId id="334"/>
            <p14:sldId id="34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135" autoAdjust="0"/>
  </p:normalViewPr>
  <p:slideViewPr>
    <p:cSldViewPr>
      <p:cViewPr>
        <p:scale>
          <a:sx n="50" d="100"/>
          <a:sy n="50" d="100"/>
        </p:scale>
        <p:origin x="-1956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04231262666249"/>
          <c:y val="0.13998635227894068"/>
          <c:w val="0.74518311947117721"/>
          <c:h val="0.743937809478336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Cl P/ ET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List1!$A$2:$A$5</c:f>
              <c:strCache>
                <c:ptCount val="2"/>
                <c:pt idx="0">
                  <c:v>biopsy</c:v>
                </c:pt>
                <c:pt idx="1">
                  <c:v>surgery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25</c:v>
                </c:pt>
                <c:pt idx="1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0660608"/>
        <c:axId val="260691072"/>
      </c:barChart>
      <c:catAx>
        <c:axId val="260660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0" i="1" baseline="0">
                <a:latin typeface="Times New Roman" pitchFamily="18" charset="0"/>
              </a:defRPr>
            </a:pPr>
            <a:endParaRPr lang="sr-Latn-RS"/>
          </a:p>
        </c:txPr>
        <c:crossAx val="260691072"/>
        <c:crosses val="autoZero"/>
        <c:auto val="1"/>
        <c:lblAlgn val="ctr"/>
        <c:lblOffset val="100"/>
        <c:noMultiLvlLbl val="0"/>
      </c:catAx>
      <c:valAx>
        <c:axId val="26069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0660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481455421276926"/>
          <c:y val="0.39038675993225402"/>
          <c:w val="0.29494493753094647"/>
          <c:h val="0.20018529586891898"/>
        </c:manualLayout>
      </c:layout>
      <c:overlay val="0"/>
      <c:txPr>
        <a:bodyPr/>
        <a:lstStyle/>
        <a:p>
          <a:pPr>
            <a:defRPr b="0" i="1" baseline="0">
              <a:latin typeface="Times New Roman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25037204370767"/>
          <c:y val="0.15646643040306049"/>
          <c:w val="0.74518311947117721"/>
          <c:h val="0.641293065654994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Cl P/ ET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List1!$A$2:$A$5</c:f>
              <c:strCache>
                <c:ptCount val="2"/>
                <c:pt idx="0">
                  <c:v>biopsy </c:v>
                </c:pt>
                <c:pt idx="1">
                  <c:v>surgery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29</c:v>
                </c:pt>
                <c:pt idx="1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481024"/>
        <c:axId val="240482944"/>
      </c:barChart>
      <c:catAx>
        <c:axId val="240481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70" b="0" i="1" baseline="0">
                <a:latin typeface="Times New Roman" pitchFamily="18" charset="0"/>
              </a:defRPr>
            </a:pPr>
            <a:endParaRPr lang="sr-Latn-RS"/>
          </a:p>
        </c:txPr>
        <c:crossAx val="240482944"/>
        <c:crosses val="autoZero"/>
        <c:auto val="1"/>
        <c:lblAlgn val="ctr"/>
        <c:lblOffset val="100"/>
        <c:noMultiLvlLbl val="0"/>
      </c:catAx>
      <c:valAx>
        <c:axId val="240482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 i="1" baseline="0"/>
            </a:pPr>
            <a:endParaRPr lang="sr-Latn-RS"/>
          </a:p>
        </c:txPr>
        <c:crossAx val="240481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481455421276926"/>
          <c:y val="0.39038675993225402"/>
          <c:w val="0.29494493753094647"/>
          <c:h val="0.20018529586891898"/>
        </c:manualLayout>
      </c:layout>
      <c:overlay val="0"/>
      <c:txPr>
        <a:bodyPr/>
        <a:lstStyle/>
        <a:p>
          <a:pPr>
            <a:defRPr sz="2380" b="0" i="1" baseline="0">
              <a:latin typeface="Times New Roman" pitchFamily="18" charset="0"/>
              <a:cs typeface="Times New Roman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i="1">
                <a:latin typeface="Times New Roman" pitchFamily="18" charset="0"/>
                <a:cs typeface="Times New Roman" pitchFamily="18" charset="0"/>
              </a:defRPr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Cl.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Cl. P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List1!$A$2:$A$5</c:f>
              <c:strCache>
                <c:ptCount val="4"/>
                <c:pt idx="0">
                  <c:v>SS</c:v>
                </c:pt>
                <c:pt idx="1">
                  <c:v>NO </c:v>
                </c:pt>
                <c:pt idx="2">
                  <c:v>IM</c:v>
                </c:pt>
                <c:pt idx="3">
                  <c:v>SM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34</c:v>
                </c:pt>
                <c:pt idx="1">
                  <c:v>30</c:v>
                </c:pt>
                <c:pt idx="2">
                  <c:v>16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911360"/>
        <c:axId val="246912896"/>
      </c:barChart>
      <c:catAx>
        <c:axId val="246911360"/>
        <c:scaling>
          <c:orientation val="minMax"/>
        </c:scaling>
        <c:delete val="0"/>
        <c:axPos val="b"/>
        <c:majorTickMark val="out"/>
        <c:minorTickMark val="none"/>
        <c:tickLblPos val="nextTo"/>
        <c:crossAx val="246912896"/>
        <c:crosses val="autoZero"/>
        <c:auto val="1"/>
        <c:lblAlgn val="ctr"/>
        <c:lblOffset val="100"/>
        <c:noMultiLvlLbl val="0"/>
      </c:catAx>
      <c:valAx>
        <c:axId val="246912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691136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i="1">
              <a:latin typeface="Times New Roman" pitchFamily="18" charset="0"/>
              <a:cs typeface="Times New Roman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725916230072625E-2"/>
          <c:y val="0.13351316197954255"/>
          <c:w val="0.80218163922691477"/>
          <c:h val="0.766836378990214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AB rate STUDY</c:v>
                </c:pt>
              </c:strCache>
            </c:strRef>
          </c:tx>
          <c:spPr>
            <a:solidFill>
              <a:schemeClr val="accent1"/>
            </a:solidFill>
            <a:ln w="1034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AFS6 vs. CONTROL</c:v>
                </c:pt>
                <c:pt idx="2">
                  <c:v>AFS5 vs. CONTROL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79</c:v>
                </c:pt>
                <c:pt idx="2">
                  <c:v>83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AB rate CONTROL</c:v>
                </c:pt>
              </c:strCache>
            </c:strRef>
          </c:tx>
          <c:spPr>
            <a:solidFill>
              <a:srgbClr val="C00000"/>
            </a:solidFill>
            <a:ln w="10341">
              <a:solidFill>
                <a:srgbClr val="FF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AFS6 vs. CONTROL</c:v>
                </c:pt>
                <c:pt idx="2">
                  <c:v>AFS5 vs. CONTROL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24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7059584"/>
        <c:axId val="247061120"/>
      </c:barChart>
      <c:catAx>
        <c:axId val="247059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low"/>
        <c:crossAx val="247061120"/>
        <c:crosses val="autoZero"/>
        <c:auto val="1"/>
        <c:lblAlgn val="ctr"/>
        <c:lblOffset val="100"/>
        <c:noMultiLvlLbl val="0"/>
      </c:catAx>
      <c:valAx>
        <c:axId val="247061120"/>
        <c:scaling>
          <c:orientation val="minMax"/>
        </c:scaling>
        <c:delete val="0"/>
        <c:axPos val="l"/>
        <c:majorGridlines>
          <c:spPr>
            <a:ln w="258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5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66" b="1" i="0" u="none" strike="noStrike" baseline="0">
                <a:solidFill>
                  <a:schemeClr val="tx1"/>
                </a:solidFill>
                <a:latin typeface="Garamond"/>
                <a:ea typeface="Garamond"/>
                <a:cs typeface="Garamond"/>
              </a:defRPr>
            </a:pPr>
            <a:endParaRPr lang="sr-Latn-RS"/>
          </a:p>
        </c:txPr>
        <c:crossAx val="247059584"/>
        <c:crosses val="autoZero"/>
        <c:crossBetween val="between"/>
      </c:valAx>
      <c:spPr>
        <a:noFill/>
        <a:ln w="127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9749909350839752"/>
          <c:y val="0.23143093292286684"/>
          <c:w val="0.60250090649160248"/>
          <c:h val="0.40346652808193523"/>
        </c:manualLayout>
      </c:layout>
      <c:overlay val="0"/>
      <c:spPr>
        <a:noFill/>
        <a:ln w="2585">
          <a:solidFill>
            <a:schemeClr val="tx1"/>
          </a:solidFill>
          <a:prstDash val="solid"/>
        </a:ln>
      </c:spPr>
      <c:txPr>
        <a:bodyPr/>
        <a:lstStyle/>
        <a:p>
          <a:pPr>
            <a:defRPr sz="1600" b="0" i="1" u="none" strike="noStrike" baseline="0">
              <a:solidFill>
                <a:schemeClr val="tx1"/>
              </a:solidFill>
              <a:latin typeface="Garamond"/>
              <a:ea typeface="Garamond"/>
              <a:cs typeface="Garamond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66" b="1" i="0" u="none" strike="noStrike" baseline="0">
          <a:solidFill>
            <a:schemeClr val="tx1"/>
          </a:solidFill>
          <a:latin typeface="Garamond"/>
          <a:ea typeface="Garamond"/>
          <a:cs typeface="Garamond"/>
        </a:defRPr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566325936805794E-2"/>
          <c:y val="0.11039644222421907"/>
          <c:w val="0.75784859136134641"/>
          <c:h val="0.687457621955862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STUDY</c:v>
                </c:pt>
              </c:strCache>
            </c:strRef>
          </c:tx>
          <c:spPr>
            <a:solidFill>
              <a:schemeClr val="accent1"/>
            </a:solidFill>
            <a:ln w="105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ARCUATE VS.CONTR</c:v>
                </c:pt>
                <c:pt idx="2">
                  <c:v>SEPTATE VS.CONT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21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CONTROLS</c:v>
                </c:pt>
              </c:strCache>
            </c:strRef>
          </c:tx>
          <c:spPr>
            <a:solidFill>
              <a:srgbClr val="C00000"/>
            </a:solidFill>
            <a:ln w="105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ARCUATE VS.CONTR</c:v>
                </c:pt>
                <c:pt idx="2">
                  <c:v>SEPTATE VS.CONT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37</c:v>
                </c:pt>
                <c:pt idx="2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7264384"/>
        <c:axId val="247265920"/>
      </c:barChart>
      <c:catAx>
        <c:axId val="24726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r-Latn-RS"/>
          </a:p>
        </c:txPr>
        <c:crossAx val="247265920"/>
        <c:crosses val="autoZero"/>
        <c:auto val="1"/>
        <c:lblAlgn val="ctr"/>
        <c:lblOffset val="100"/>
        <c:noMultiLvlLbl val="0"/>
      </c:catAx>
      <c:valAx>
        <c:axId val="247265920"/>
        <c:scaling>
          <c:orientation val="minMax"/>
        </c:scaling>
        <c:delete val="0"/>
        <c:axPos val="l"/>
        <c:majorGridlines>
          <c:spPr>
            <a:ln w="2641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r-Latn-RS"/>
          </a:p>
        </c:txPr>
        <c:crossAx val="247264384"/>
        <c:crosses val="autoZero"/>
        <c:crossBetween val="between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18" b="1" i="1" u="none" strike="noStrike" baseline="0">
          <a:solidFill>
            <a:schemeClr val="tx1"/>
          </a:solidFill>
          <a:latin typeface="Times New Roman" pitchFamily="18" charset="0"/>
          <a:ea typeface="Garamond"/>
          <a:cs typeface="Times New Roman" pitchFamily="18" charset="0"/>
        </a:defRPr>
      </a:pPr>
      <a:endParaRPr lang="sr-Latn-R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654415448658076E-2"/>
          <c:y val="5.6588740898376039E-2"/>
          <c:w val="0.90721254894198711"/>
          <c:h val="0.638274681592240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STUDY</c:v>
                </c:pt>
              </c:strCache>
            </c:strRef>
          </c:tx>
          <c:spPr>
            <a:solidFill>
              <a:schemeClr val="accent1"/>
            </a:solidFill>
            <a:ln w="940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ARCUATE VS. CONTR</c:v>
                </c:pt>
                <c:pt idx="2">
                  <c:v>SEPTATE VS CONTR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C00000"/>
            </a:solidFill>
            <a:ln w="940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ARCUATE VS. CONTR</c:v>
                </c:pt>
                <c:pt idx="2">
                  <c:v>SEPTATE VS CONTR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26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312448"/>
        <c:axId val="256313984"/>
      </c:barChart>
      <c:catAx>
        <c:axId val="25631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3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52" b="1" i="0" u="none" strike="noStrike" baseline="0">
                <a:solidFill>
                  <a:schemeClr val="tx1"/>
                </a:solidFill>
                <a:latin typeface="Garamond"/>
                <a:ea typeface="Garamond"/>
                <a:cs typeface="Garamond"/>
              </a:defRPr>
            </a:pPr>
            <a:endParaRPr lang="sr-Latn-RS"/>
          </a:p>
        </c:txPr>
        <c:crossAx val="256313984"/>
        <c:crosses val="autoZero"/>
        <c:auto val="1"/>
        <c:lblAlgn val="ctr"/>
        <c:lblOffset val="100"/>
        <c:noMultiLvlLbl val="0"/>
      </c:catAx>
      <c:valAx>
        <c:axId val="256313984"/>
        <c:scaling>
          <c:orientation val="minMax"/>
        </c:scaling>
        <c:delete val="0"/>
        <c:axPos val="l"/>
        <c:majorGridlines>
          <c:spPr>
            <a:ln w="2351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52" b="1" i="0" u="none" strike="noStrike" baseline="0">
                <a:solidFill>
                  <a:schemeClr val="tx1"/>
                </a:solidFill>
                <a:latin typeface="Garamond"/>
                <a:ea typeface="Garamond"/>
                <a:cs typeface="Garamond"/>
              </a:defRPr>
            </a:pPr>
            <a:endParaRPr lang="sr-Latn-RS"/>
          </a:p>
        </c:txPr>
        <c:crossAx val="256312448"/>
        <c:crosses val="autoZero"/>
        <c:crossBetween val="between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52" b="1" i="0" u="none" strike="noStrike" baseline="0">
          <a:solidFill>
            <a:schemeClr val="tx1"/>
          </a:solidFill>
          <a:latin typeface="Garamond"/>
          <a:ea typeface="Garamond"/>
          <a:cs typeface="Garamond"/>
        </a:defRPr>
      </a:pPr>
      <a:endParaRPr lang="sr-Latn-R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0.30836</cdr:x>
      <cdr:y>0.84012</cdr:y>
    </cdr:from>
    <cdr:to>
      <cdr:x>0.62965</cdr:x>
      <cdr:y>0.95496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24136" y="3240359"/>
          <a:ext cx="1275447" cy="442938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8EEB2-93A9-497E-B2AA-008DFE08ED36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64972-4D0E-4B0D-9C8F-FD3E691728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694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92E47-5063-492D-9614-C0C30ECD8F66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50A43-3667-4D46-9630-92E091648D6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5540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0A43-3667-4D46-9630-92E091648D61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909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0A43-3667-4D46-9630-92E091648D61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5404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0A43-3667-4D46-9630-92E091648D61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684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Pravokot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avokot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avokot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ot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nakokraki trikotni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slov, besedilo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8BCDF-116C-4D3C-B6DA-65DBC778D99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587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6" name="Enakokraki trikotni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5" name="Raven povezovalnik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nakokraki trikotni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nakokraki trikotni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grada vsebine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nakokraki trikotni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9C3C94-CD3F-46F4-996E-E88F804BBC0B}" type="datetimeFigureOut">
              <a:rPr lang="sl-SI" smtClean="0"/>
              <a:t>15.10.2013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AD04C8-A9D5-42FD-8A62-F2F6D41E4785}" type="slidenum">
              <a:rPr lang="sl-SI" smtClean="0"/>
              <a:t>‹#›</a:t>
            </a:fld>
            <a:endParaRPr lang="sl-SI"/>
          </a:p>
        </p:txBody>
      </p:sp>
      <p:sp>
        <p:nvSpPr>
          <p:cNvPr id="28" name="Raven povezovalnik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aven povezovalnik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Enakokraki trikotni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ncbi.nlm.nih.gov/pubmed/9797099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7504" y="2060848"/>
            <a:ext cx="8640960" cy="1470025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YSTEROCOPIC SURGERY AND SUCCESS OF IVF/ICSI </a:t>
            </a:r>
            <a:endParaRPr lang="sl-SI" sz="36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19672" y="3789040"/>
            <a:ext cx="6192688" cy="172819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sl-SI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 .dr. Tomaž Tomaževič </a:t>
            </a:r>
          </a:p>
          <a:p>
            <a:pPr algn="l"/>
            <a:r>
              <a:rPr lang="sl-SI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Ljubljana, </a:t>
            </a:r>
            <a:r>
              <a:rPr lang="sl-SI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Slovenia</a:t>
            </a:r>
            <a:endParaRPr lang="sl-SI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sl-SI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sl-SI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Brioni ,  5-8 september 2013</a:t>
            </a:r>
            <a:r>
              <a:rPr lang="sl-SI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sl-SI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624" y="0"/>
            <a:ext cx="8806368" cy="191683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hokeir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in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conception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agree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findings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Eldar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Geva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in 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assisted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conception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(1998)</a:t>
            </a:r>
            <a:b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sl-SI" sz="27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4186808" cy="4672176"/>
          </a:xfrm>
        </p:spPr>
        <p:txBody>
          <a:bodyPr>
            <a:normAutofit fontScale="92500" lnSpcReduction="20000"/>
          </a:bodyPr>
          <a:lstStyle/>
          <a:p>
            <a:endParaRPr lang="sl-SI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Eldar-Gev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a 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Meagher S, Healy DL,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MacLachlan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V,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Breheny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Wood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Fertil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Steril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hlinkClick r:id="rId2" tooltip="Fertility and sterility."/>
              </a:rPr>
              <a:t>.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1998 Oct;70(4):6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87-91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endParaRPr lang="sl-SI" b="1" dirty="0"/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Effect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of intramural,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subserosal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submucosal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uterine fibroids </a:t>
            </a:r>
            <a:r>
              <a:rPr lang="sl-SI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sl-SI" i="1" dirty="0" err="1" smtClean="0">
                <a:latin typeface="Times New Roman" pitchFamily="18" charset="0"/>
                <a:cs typeface="Times New Roman" pitchFamily="18" charset="0"/>
              </a:rPr>
              <a:t>fibroid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IVF</a:t>
            </a:r>
          </a:p>
          <a:p>
            <a:pPr marL="0" indent="0">
              <a:buNone/>
            </a:pPr>
            <a:endParaRPr lang="sl-SI" b="1" dirty="0"/>
          </a:p>
          <a:p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l-SI" sz="2000" i="1" dirty="0" err="1">
                <a:latin typeface="Times New Roman" pitchFamily="18" charset="0"/>
                <a:cs typeface="Times New Roman" pitchFamily="18" charset="0"/>
              </a:rPr>
              <a:t>retrospective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>
                <a:latin typeface="Times New Roman" pitchFamily="18" charset="0"/>
                <a:cs typeface="Times New Roman" pitchFamily="18" charset="0"/>
              </a:rPr>
              <a:t>comparative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endParaRPr lang="sl-SI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106 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. 318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cycles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21870120"/>
              </p:ext>
            </p:extLst>
          </p:nvPr>
        </p:nvGraphicFramePr>
        <p:xfrm>
          <a:off x="4572000" y="1340768"/>
          <a:ext cx="4041775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372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24760" y="188640"/>
            <a:ext cx="8989248" cy="2276872"/>
          </a:xfrm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Tomazevic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T, Ban H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ublished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retrospective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matched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Septate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subseptate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arcuate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uterus 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pregnancy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sl-SI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birth</a:t>
            </a:r>
            <a:r>
              <a:rPr lang="sl-SI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rates</a:t>
            </a:r>
            <a:r>
              <a:rPr lang="sl-SI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IVF/ICSI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</a:rPr>
              <a:t>  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  <a:t>-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RBMO 2010; 21: 700-705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  <a:t/>
            </a:r>
            <a:b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</a:b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b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</a:br>
            <a:endParaRPr lang="sl-SI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1656184" y="1412776"/>
            <a:ext cx="7030616" cy="4744184"/>
          </a:xfrm>
        </p:spPr>
        <p:txBody>
          <a:bodyPr>
            <a:normAutofit fontScale="70000" lnSpcReduction="20000"/>
          </a:bodyPr>
          <a:lstStyle/>
          <a:p>
            <a:endParaRPr lang="sl-SI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9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sl-SI" sz="3600" i="1" dirty="0" err="1" smtClean="0">
                <a:latin typeface="Times New Roman" pitchFamily="18" charset="0"/>
                <a:cs typeface="Times New Roman" pitchFamily="18" charset="0"/>
              </a:rPr>
              <a:t>matched</a:t>
            </a:r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600" i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600" i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3600" i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evaluated the </a:t>
            </a:r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effect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of uterine septum on IVF outcome among </a:t>
            </a:r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2481 embryo</a:t>
            </a:r>
            <a:r>
              <a:rPr lang="sl-SI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transfers in IVF and </a:t>
            </a:r>
            <a:r>
              <a:rPr lang="sl-SI" sz="3600" i="1" dirty="0">
                <a:latin typeface="Times New Roman" pitchFamily="18" charset="0"/>
                <a:cs typeface="Times New Roman" pitchFamily="18" charset="0"/>
              </a:rPr>
              <a:t>ICSI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cycles.</a:t>
            </a:r>
            <a:endParaRPr lang="sl-SI" sz="3600" i="1" dirty="0">
              <a:latin typeface="Times New Roman" pitchFamily="18" charset="0"/>
              <a:cs typeface="Times New Roman" pitchFamily="18" charset="0"/>
            </a:endParaRPr>
          </a:p>
          <a:p>
            <a:endParaRPr lang="bs-Latn-BA" sz="29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s-Latn-BA" dirty="0" smtClean="0"/>
              <a:t> </a:t>
            </a:r>
          </a:p>
          <a:p>
            <a:endParaRPr lang="bs-Latn-BA" dirty="0"/>
          </a:p>
          <a:p>
            <a:endParaRPr lang="bs-Latn-BA" dirty="0" smtClean="0"/>
          </a:p>
          <a:p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 </a:t>
            </a:r>
            <a:endParaRPr lang="sl-SI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141" y="3863148"/>
            <a:ext cx="1679096" cy="194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3863148"/>
            <a:ext cx="1656183" cy="194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Slika 17" descr="Opis: tomseptum 1 200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4005063"/>
            <a:ext cx="1596179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3567" y="4007165"/>
            <a:ext cx="1680187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147667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3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7" cy="1606860"/>
          </a:xfrm>
        </p:spPr>
        <p:txBody>
          <a:bodyPr>
            <a:normAutofit fontScale="90000"/>
          </a:bodyPr>
          <a:lstStyle/>
          <a:p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</a:rPr>
              <a:t/>
            </a:r>
            <a:br>
              <a:rPr lang="sl-SI" sz="2800" i="1" dirty="0" smtClean="0">
                <a:solidFill>
                  <a:srgbClr val="0070C0"/>
                </a:solidFill>
                <a:latin typeface="Times New Roman" pitchFamily="18" charset="0"/>
              </a:rPr>
            </a:b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  <a:t/>
            </a:r>
            <a:b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</a:b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</a:rPr>
              <a:t>1) </a:t>
            </a:r>
            <a:r>
              <a:rPr lang="sl-SI" sz="2700" i="1" dirty="0" smtClean="0">
                <a:solidFill>
                  <a:srgbClr val="0070C0"/>
                </a:solidFill>
                <a:latin typeface="Times New Roman" pitchFamily="18" charset="0"/>
              </a:rPr>
              <a:t>Ban 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H , Tomaževič T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et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al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.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Outcome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of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singleton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pregnancies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after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IVF /ICSI in </a:t>
            </a:r>
            <a:r>
              <a:rPr lang="sl-SI" sz="2700" i="1" dirty="0" err="1" smtClean="0">
                <a:solidFill>
                  <a:srgbClr val="0070C0"/>
                </a:solidFill>
                <a:latin typeface="Times New Roman" pitchFamily="18" charset="0"/>
              </a:rPr>
              <a:t>women</a:t>
            </a:r>
            <a:r>
              <a:rPr lang="sl-SI" sz="2700" i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before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and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after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resection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of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uterine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septum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compared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to normal </a:t>
            </a:r>
            <a:r>
              <a:rPr lang="sl-SI" sz="2700" i="1" dirty="0" err="1" smtClean="0">
                <a:solidFill>
                  <a:srgbClr val="0070C0"/>
                </a:solidFill>
                <a:latin typeface="Times New Roman" pitchFamily="18" charset="0"/>
              </a:rPr>
              <a:t>controls</a:t>
            </a:r>
            <a:r>
              <a:rPr lang="sl-SI" sz="2700" i="1" dirty="0" smtClean="0">
                <a:solidFill>
                  <a:srgbClr val="0070C0"/>
                </a:solidFill>
                <a:latin typeface="Times New Roman" pitchFamily="18" charset="0"/>
              </a:rPr>
              <a:t>. 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Matched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control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700" i="1" dirty="0" err="1">
                <a:solidFill>
                  <a:srgbClr val="0070C0"/>
                </a:solidFill>
                <a:latin typeface="Times New Roman" pitchFamily="18" charset="0"/>
              </a:rPr>
              <a:t>study</a:t>
            </a:r>
            <a:r>
              <a:rPr lang="sl-SI" sz="2700" i="1" dirty="0">
                <a:solidFill>
                  <a:srgbClr val="0070C0"/>
                </a:solidFill>
                <a:latin typeface="Times New Roman" pitchFamily="18" charset="0"/>
              </a:rPr>
              <a:t>. EJOGRB 2009 ; 146:184-87 </a:t>
            </a:r>
            <a:r>
              <a:rPr lang="sl-SI" sz="2700" i="1" dirty="0" smtClean="0">
                <a:solidFill>
                  <a:srgbClr val="0070C0"/>
                </a:solidFill>
                <a:latin typeface="Times New Roman" pitchFamily="18" charset="0"/>
              </a:rPr>
              <a:t>. </a:t>
            </a:r>
            <a:endParaRPr lang="sl-SI" sz="27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4464496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sl-SI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endParaRPr lang="sl-SI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endParaRPr lang="sl-SI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endParaRPr lang="sl-SI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 N =31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 N = 62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sl-SI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</a:rPr>
              <a:t>411 </a:t>
            </a:r>
            <a:r>
              <a:rPr lang="sl-SI" sz="2400" i="1" dirty="0" err="1">
                <a:solidFill>
                  <a:srgbClr val="0070C0"/>
                </a:solidFill>
                <a:latin typeface="Times New Roman" pitchFamily="18" charset="0"/>
              </a:rPr>
              <a:t>singleton</a:t>
            </a:r>
            <a:r>
              <a:rPr lang="sl-SI" sz="2400" i="1" dirty="0">
                <a:solidFill>
                  <a:srgbClr val="0070C0"/>
                </a:solidFill>
                <a:latin typeface="Times New Roman" pitchFamily="18" charset="0"/>
              </a:rPr>
              <a:t>  IVF </a:t>
            </a:r>
            <a:r>
              <a:rPr lang="sl-SI" sz="2400" i="1" dirty="0" err="1">
                <a:solidFill>
                  <a:srgbClr val="0070C0"/>
                </a:solidFill>
                <a:latin typeface="Times New Roman" pitchFamily="18" charset="0"/>
              </a:rPr>
              <a:t>pregnancies</a:t>
            </a:r>
            <a:r>
              <a:rPr lang="sl-SI" sz="2400" i="1" dirty="0">
                <a:solidFill>
                  <a:srgbClr val="0070C0"/>
                </a:solidFill>
                <a:latin typeface="Times New Roman" pitchFamily="18" charset="0"/>
              </a:rPr>
              <a:t> ( FHR +) </a:t>
            </a:r>
            <a:r>
              <a:rPr lang="sl-SI" sz="2400" i="1" dirty="0" err="1">
                <a:solidFill>
                  <a:srgbClr val="0070C0"/>
                </a:solidFill>
                <a:latin typeface="Times New Roman" pitchFamily="18" charset="0"/>
              </a:rPr>
              <a:t>were</a:t>
            </a:r>
            <a:r>
              <a:rPr lang="sl-SI" sz="2400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400" i="1" dirty="0" err="1">
                <a:solidFill>
                  <a:srgbClr val="0070C0"/>
                </a:solidFill>
                <a:latin typeface="Times New Roman" pitchFamily="18" charset="0"/>
              </a:rPr>
              <a:t>included</a:t>
            </a:r>
            <a:r>
              <a:rPr lang="sl-SI" sz="2400" i="1" dirty="0">
                <a:solidFill>
                  <a:srgbClr val="0070C0"/>
                </a:solidFill>
                <a:latin typeface="Times New Roman" pitchFamily="18" charset="0"/>
              </a:rPr>
              <a:t>. </a:t>
            </a:r>
            <a:endParaRPr lang="sl-SI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septum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increases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pontaneous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abortion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in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singleton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IVF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pregnancies</a:t>
            </a:r>
            <a:endParaRPr lang="sl-SI" sz="2400" i="1" dirty="0" smtClean="0">
              <a:latin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sl-SI" sz="2400" i="1" dirty="0" smtClean="0">
                <a:latin typeface="Times New Roman" pitchFamily="18" charset="0"/>
              </a:rPr>
              <a:t>(OR:  </a:t>
            </a:r>
            <a:r>
              <a:rPr lang="sl-SI" sz="2400" i="1" dirty="0">
                <a:latin typeface="Times New Roman" pitchFamily="18" charset="0"/>
              </a:rPr>
              <a:t>12- 15 </a:t>
            </a:r>
            <a:r>
              <a:rPr lang="sl-SI" sz="2400" i="1" dirty="0" smtClean="0">
                <a:latin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defRPr/>
            </a:pPr>
            <a:r>
              <a:rPr lang="sl-SI" sz="2400" i="1" dirty="0" smtClean="0">
                <a:latin typeface="Times New Roman" pitchFamily="18" charset="0"/>
              </a:rPr>
              <a:t> </a:t>
            </a:r>
            <a:r>
              <a:rPr lang="sl-SI" sz="2400" i="1" dirty="0">
                <a:latin typeface="Times New Roman" pitchFamily="18" charset="0"/>
              </a:rPr>
              <a:t>P&lt;0.001</a:t>
            </a:r>
            <a:endParaRPr lang="sl-SI" sz="2400" dirty="0"/>
          </a:p>
        </p:txBody>
      </p:sp>
      <p:pic>
        <p:nvPicPr>
          <p:cNvPr id="6" name="chart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6422" y="5157192"/>
            <a:ext cx="1298561" cy="566977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5418268" y="4857076"/>
            <a:ext cx="253488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sl-SI" i="1" dirty="0">
                <a:solidFill>
                  <a:srgbClr val="0070C0"/>
                </a:solidFill>
                <a:latin typeface="Times New Roman" pitchFamily="18" charset="0"/>
              </a:rPr>
              <a:t>AFS 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</a:rPr>
              <a:t>6                  AFS 5    </a:t>
            </a:r>
            <a:endParaRPr lang="sl-SI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3795" y="1628800"/>
            <a:ext cx="1123909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avokotnik 6"/>
          <p:cNvSpPr/>
          <p:nvPr/>
        </p:nvSpPr>
        <p:spPr>
          <a:xfrm>
            <a:off x="4355976" y="5724169"/>
            <a:ext cx="4407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2000" i="1" dirty="0" err="1">
                <a:latin typeface="Times New Roman" pitchFamily="18" charset="0"/>
              </a:rPr>
              <a:t>A</a:t>
            </a:r>
            <a:r>
              <a:rPr lang="sl-SI" sz="2000" i="1" dirty="0" err="1" smtClean="0">
                <a:latin typeface="Times New Roman" pitchFamily="18" charset="0"/>
              </a:rPr>
              <a:t>fter</a:t>
            </a:r>
            <a:r>
              <a:rPr lang="sl-SI" sz="2000" i="1" dirty="0" smtClean="0">
                <a:latin typeface="Times New Roman" pitchFamily="18" charset="0"/>
              </a:rPr>
              <a:t> </a:t>
            </a:r>
            <a:r>
              <a:rPr lang="sl-SI" sz="2000" i="1" dirty="0" err="1">
                <a:latin typeface="Times New Roman" pitchFamily="18" charset="0"/>
              </a:rPr>
              <a:t>surgery</a:t>
            </a:r>
            <a:r>
              <a:rPr lang="sl-SI" sz="2000" i="1" dirty="0">
                <a:latin typeface="Times New Roman" pitchFamily="18" charset="0"/>
              </a:rPr>
              <a:t> </a:t>
            </a:r>
            <a:r>
              <a:rPr lang="sl-SI" sz="2000" i="1" dirty="0" err="1">
                <a:latin typeface="Times New Roman" pitchFamily="18" charset="0"/>
              </a:rPr>
              <a:t>the</a:t>
            </a:r>
            <a:r>
              <a:rPr lang="sl-SI" sz="2000" i="1" dirty="0">
                <a:latin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</a:rPr>
              <a:t>differences</a:t>
            </a:r>
            <a:r>
              <a:rPr lang="sl-SI" sz="2000" i="1" dirty="0" smtClean="0">
                <a:latin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</a:rPr>
              <a:t>disappeared</a:t>
            </a:r>
            <a:endParaRPr lang="sl-SI" sz="2000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057" y="1723492"/>
            <a:ext cx="1087437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613825"/>
              </p:ext>
            </p:extLst>
          </p:nvPr>
        </p:nvGraphicFramePr>
        <p:xfrm>
          <a:off x="4907336" y="1099099"/>
          <a:ext cx="3563188" cy="4007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3157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3408" y="265673"/>
            <a:ext cx="8686800" cy="1850504"/>
          </a:xfrm>
        </p:spPr>
        <p:txBody>
          <a:bodyPr>
            <a:noAutofit/>
          </a:bodyPr>
          <a:lstStyle/>
          <a:p>
            <a:pPr lvl="0"/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sl-SI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539552" y="1736943"/>
            <a:ext cx="3456384" cy="446449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:  </a:t>
            </a:r>
          </a:p>
          <a:p>
            <a:pPr marL="0" indent="0">
              <a:buNone/>
              <a:defRPr/>
            </a:pPr>
            <a:endParaRPr lang="sl-SI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sl-SI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sl-SI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sl-SI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sl-SI" sz="2400" i="1" dirty="0">
              <a:latin typeface="Times New Roman" pitchFamily="18" charset="0"/>
            </a:endParaRPr>
          </a:p>
          <a:p>
            <a:pPr marL="0" indent="0">
              <a:buNone/>
              <a:defRPr/>
            </a:pPr>
            <a:r>
              <a:rPr lang="sl-SI" sz="2400" i="1" dirty="0" smtClean="0">
                <a:latin typeface="Times New Roman" pitchFamily="18" charset="0"/>
              </a:rPr>
              <a:t>OR </a:t>
            </a:r>
            <a:r>
              <a:rPr lang="sl-SI" sz="2400" i="1" dirty="0">
                <a:latin typeface="Times New Roman" pitchFamily="18" charset="0"/>
              </a:rPr>
              <a:t>7.0 </a:t>
            </a:r>
            <a:r>
              <a:rPr lang="sl-SI" sz="2400" i="1" dirty="0" err="1">
                <a:latin typeface="Times New Roman" pitchFamily="18" charset="0"/>
              </a:rPr>
              <a:t>for</a:t>
            </a:r>
            <a:r>
              <a:rPr lang="sl-SI" sz="2400" i="1" dirty="0">
                <a:latin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</a:rPr>
              <a:t>larger</a:t>
            </a:r>
            <a:r>
              <a:rPr lang="sl-SI" sz="2400" i="1" dirty="0">
                <a:latin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</a:rPr>
              <a:t>and</a:t>
            </a:r>
            <a:r>
              <a:rPr lang="sl-SI" sz="2400" i="1" dirty="0">
                <a:latin typeface="Times New Roman" pitchFamily="18" charset="0"/>
              </a:rPr>
              <a:t>  </a:t>
            </a:r>
            <a:endParaRPr lang="sl-SI" sz="2400" i="1" dirty="0" smtClean="0">
              <a:latin typeface="Times New Roman" pitchFamily="18" charset="0"/>
            </a:endParaRPr>
          </a:p>
          <a:p>
            <a:pPr marL="0" indent="0">
              <a:buNone/>
              <a:defRPr/>
            </a:pPr>
            <a:r>
              <a:rPr lang="sl-SI" sz="2400" i="1" dirty="0" smtClean="0">
                <a:latin typeface="Times New Roman" pitchFamily="18" charset="0"/>
              </a:rPr>
              <a:t>OR </a:t>
            </a:r>
            <a:r>
              <a:rPr lang="sl-SI" sz="2400" i="1" dirty="0">
                <a:latin typeface="Times New Roman" pitchFamily="18" charset="0"/>
              </a:rPr>
              <a:t>2.5 </a:t>
            </a:r>
            <a:r>
              <a:rPr lang="sl-SI" sz="2400" i="1" dirty="0" err="1">
                <a:latin typeface="Times New Roman" pitchFamily="18" charset="0"/>
              </a:rPr>
              <a:t>for</a:t>
            </a:r>
            <a:r>
              <a:rPr lang="sl-SI" sz="2400" i="1" dirty="0">
                <a:latin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</a:rPr>
              <a:t>arcuate</a:t>
            </a:r>
            <a:r>
              <a:rPr lang="sl-SI" sz="2400" i="1" dirty="0">
                <a:latin typeface="Times New Roman" pitchFamily="18" charset="0"/>
              </a:rPr>
              <a:t> uterus </a:t>
            </a:r>
            <a:endParaRPr lang="sl-SI" sz="2400" i="1" dirty="0" smtClean="0">
              <a:latin typeface="Times New Roman" pitchFamily="18" charset="0"/>
            </a:endParaRPr>
          </a:p>
          <a:p>
            <a:pPr marL="0" indent="0">
              <a:buNone/>
              <a:defRPr/>
            </a:pPr>
            <a:endParaRPr lang="sl-SI" sz="2400" i="1" dirty="0">
              <a:latin typeface="Times New Roman" pitchFamily="18" charset="0"/>
            </a:endParaRPr>
          </a:p>
          <a:p>
            <a:pPr marL="0" indent="0">
              <a:buNone/>
              <a:defRPr/>
            </a:pPr>
            <a:r>
              <a:rPr lang="sl-SI" sz="2400" i="1" dirty="0" smtClean="0">
                <a:latin typeface="Times New Roman" pitchFamily="18" charset="0"/>
              </a:rPr>
              <a:t>(</a:t>
            </a:r>
            <a:r>
              <a:rPr lang="sl-SI" sz="2400" i="1" dirty="0">
                <a:latin typeface="Times New Roman" pitchFamily="18" charset="0"/>
              </a:rPr>
              <a:t>P&lt;0.001) .</a:t>
            </a:r>
            <a:endParaRPr lang="sl-SI" sz="2400" b="1" i="1" dirty="0">
              <a:latin typeface="Times New Roman" pitchFamily="18" charset="0"/>
            </a:endParaRPr>
          </a:p>
        </p:txBody>
      </p:sp>
      <p:graphicFrame>
        <p:nvGraphicFramePr>
          <p:cNvPr id="5" name="Predmet 1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08415577"/>
              </p:ext>
            </p:extLst>
          </p:nvPr>
        </p:nvGraphicFramePr>
        <p:xfrm>
          <a:off x="4446239" y="1340768"/>
          <a:ext cx="424847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chart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3070" y="4895693"/>
            <a:ext cx="1298561" cy="566977"/>
          </a:xfrm>
          <a:prstGeom prst="rect">
            <a:avLst/>
          </a:prstGeom>
        </p:spPr>
      </p:pic>
      <p:pic>
        <p:nvPicPr>
          <p:cNvPr id="8" name="Picture 2" descr="https://encrypted-tbn1.gstatic.com/images?q=tbn:ANd9GcQfOfgE6ilH1VYk11oMk7owjkawrGj5YJqptT9RofOXvO_ruxQdAw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2102592"/>
            <a:ext cx="1113224" cy="1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4788024" y="5445225"/>
            <a:ext cx="40324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differences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pregnancy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disappeared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2000" i="1" dirty="0"/>
          </a:p>
        </p:txBody>
      </p:sp>
      <p:sp>
        <p:nvSpPr>
          <p:cNvPr id="6" name="Pravokotnik 5"/>
          <p:cNvSpPr/>
          <p:nvPr/>
        </p:nvSpPr>
        <p:spPr>
          <a:xfrm>
            <a:off x="0" y="260648"/>
            <a:ext cx="88902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Tomaževič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T, Ban H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Septate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subseptate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arcuate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uterus 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pregnancy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IVF/ICSI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  <a:t>:  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</a:rPr>
              <a:t>matched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</a:rPr>
              <a:t>control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</a:rPr>
              <a:t>study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</a:rPr>
              <a:t> - 2481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</a:rPr>
              <a:t>ETs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</a:rPr>
              <a:t>.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sl-SI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sl-SI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0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8794304" cy="1634480"/>
          </a:xfrm>
        </p:spPr>
        <p:txBody>
          <a:bodyPr>
            <a:noAutofit/>
          </a:bodyPr>
          <a:lstStyle/>
          <a:p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Tomaževič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T, Ban H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Septate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subseptate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arcuate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uterus 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birth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 IVF/ICSI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  <a:t>:   - </a:t>
            </a:r>
            <a:br>
              <a:rPr lang="sl-SI" sz="2800" i="1" dirty="0">
                <a:solidFill>
                  <a:srgbClr val="0070C0"/>
                </a:solidFill>
                <a:latin typeface="Times New Roman" pitchFamily="18" charset="0"/>
              </a:rPr>
            </a:b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RBMO 2010; 21: 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700-705</a:t>
            </a:r>
            <a:endParaRPr lang="sl-SI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107504" y="2348880"/>
            <a:ext cx="4320480" cy="41044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sl-SI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endParaRPr lang="sl-SI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endParaRPr lang="sl-SI" sz="2000" i="1" dirty="0" smtClean="0">
              <a:latin typeface="Times New Roman" pitchFamily="18" charset="0"/>
            </a:endParaRPr>
          </a:p>
          <a:p>
            <a:endParaRPr lang="sl-SI" sz="2000" i="1" dirty="0">
              <a:latin typeface="Times New Roman" pitchFamily="18" charset="0"/>
            </a:endParaRPr>
          </a:p>
          <a:p>
            <a:endParaRPr lang="sl-SI" sz="2000" i="1" dirty="0" smtClean="0">
              <a:latin typeface="Times New Roman" pitchFamily="18" charset="0"/>
            </a:endParaRPr>
          </a:p>
          <a:p>
            <a:endParaRPr lang="sl-SI" sz="2000" i="1" dirty="0">
              <a:latin typeface="Times New Roman" pitchFamily="18" charset="0"/>
            </a:endParaRPr>
          </a:p>
          <a:p>
            <a:endParaRPr lang="sl-SI" sz="2000" i="1" dirty="0">
              <a:latin typeface="Times New Roman" pitchFamily="18" charset="0"/>
            </a:endParaRPr>
          </a:p>
          <a:p>
            <a:pPr marL="0" indent="0">
              <a:buNone/>
            </a:pPr>
            <a:endParaRPr lang="sl-SI" sz="2000" i="1" dirty="0">
              <a:latin typeface="Times New Roman" pitchFamily="18" charset="0"/>
            </a:endParaRPr>
          </a:p>
          <a:p>
            <a:r>
              <a:rPr lang="sl-SI" i="1" dirty="0" smtClean="0">
                <a:latin typeface="Times New Roman" pitchFamily="18" charset="0"/>
              </a:rPr>
              <a:t>OR  </a:t>
            </a:r>
            <a:r>
              <a:rPr lang="sl-SI" i="1" dirty="0">
                <a:latin typeface="Times New Roman" pitchFamily="18" charset="0"/>
              </a:rPr>
              <a:t>30  </a:t>
            </a:r>
            <a:r>
              <a:rPr lang="sl-SI" i="1" dirty="0" err="1">
                <a:latin typeface="Times New Roman" pitchFamily="18" charset="0"/>
              </a:rPr>
              <a:t>for</a:t>
            </a:r>
            <a:r>
              <a:rPr lang="sl-SI" i="1" dirty="0">
                <a:latin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</a:rPr>
              <a:t>larger</a:t>
            </a:r>
            <a:r>
              <a:rPr lang="sl-SI" i="1" dirty="0">
                <a:latin typeface="Times New Roman" pitchFamily="18" charset="0"/>
              </a:rPr>
              <a:t> </a:t>
            </a:r>
            <a:r>
              <a:rPr lang="sl-SI" i="1" dirty="0" err="1" smtClean="0">
                <a:latin typeface="Times New Roman" pitchFamily="18" charset="0"/>
              </a:rPr>
              <a:t>and</a:t>
            </a:r>
            <a:r>
              <a:rPr lang="sl-SI" i="1" dirty="0" smtClean="0">
                <a:latin typeface="Times New Roman" pitchFamily="18" charset="0"/>
              </a:rPr>
              <a:t> </a:t>
            </a:r>
          </a:p>
          <a:p>
            <a:r>
              <a:rPr lang="sl-SI" i="1" dirty="0" smtClean="0">
                <a:latin typeface="Times New Roman" pitchFamily="18" charset="0"/>
              </a:rPr>
              <a:t> </a:t>
            </a:r>
            <a:r>
              <a:rPr lang="sl-SI" i="1" dirty="0">
                <a:latin typeface="Times New Roman" pitchFamily="18" charset="0"/>
              </a:rPr>
              <a:t>OR </a:t>
            </a:r>
            <a:r>
              <a:rPr lang="sl-SI" i="1" dirty="0" smtClean="0">
                <a:latin typeface="Times New Roman" pitchFamily="18" charset="0"/>
              </a:rPr>
              <a:t>15  </a:t>
            </a:r>
            <a:r>
              <a:rPr lang="sl-SI" i="1" dirty="0" err="1">
                <a:latin typeface="Times New Roman" pitchFamily="18" charset="0"/>
              </a:rPr>
              <a:t>for</a:t>
            </a:r>
            <a:r>
              <a:rPr lang="sl-SI" i="1" dirty="0">
                <a:latin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</a:rPr>
              <a:t>arcuate</a:t>
            </a:r>
            <a:r>
              <a:rPr lang="sl-SI" i="1" dirty="0">
                <a:latin typeface="Times New Roman" pitchFamily="18" charset="0"/>
              </a:rPr>
              <a:t> uterus </a:t>
            </a:r>
            <a:r>
              <a:rPr lang="sl-SI" i="1" dirty="0" smtClean="0">
                <a:latin typeface="Times New Roman" pitchFamily="18" charset="0"/>
              </a:rPr>
              <a:t>–</a:t>
            </a:r>
          </a:p>
          <a:p>
            <a:endParaRPr lang="sl-SI" i="1" dirty="0">
              <a:latin typeface="Times New Roman" pitchFamily="18" charset="0"/>
            </a:endParaRPr>
          </a:p>
          <a:p>
            <a:r>
              <a:rPr lang="sl-SI" i="1" dirty="0" smtClean="0">
                <a:latin typeface="Times New Roman" pitchFamily="18" charset="0"/>
              </a:rPr>
              <a:t> P&lt;0.001)</a:t>
            </a:r>
            <a:endParaRPr lang="sl-SI" i="1" dirty="0">
              <a:latin typeface="Times New Roman" pitchFamily="18" charset="0"/>
            </a:endParaRPr>
          </a:p>
        </p:txBody>
      </p:sp>
      <p:graphicFrame>
        <p:nvGraphicFramePr>
          <p:cNvPr id="8" name="Predmet 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76190821"/>
              </p:ext>
            </p:extLst>
          </p:nvPr>
        </p:nvGraphicFramePr>
        <p:xfrm>
          <a:off x="4716016" y="1700808"/>
          <a:ext cx="3969767" cy="385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ravokotnik 3"/>
          <p:cNvSpPr/>
          <p:nvPr/>
        </p:nvSpPr>
        <p:spPr>
          <a:xfrm>
            <a:off x="4850864" y="5456674"/>
            <a:ext cx="4032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differences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birth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rates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disappeared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2400" i="1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1512168" cy="181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5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1544216"/>
          </a:xfrm>
        </p:spPr>
        <p:txBody>
          <a:bodyPr>
            <a:normAutofit fontScale="90000"/>
          </a:bodyPr>
          <a:lstStyle/>
          <a:p>
            <a:r>
              <a:rPr lang="sl-SI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Metanalysis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published 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supported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finding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metroplasty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improves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succeess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IVF/ET  (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Valle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2013)</a:t>
            </a:r>
            <a:endParaRPr lang="sl-SI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179512" y="2008823"/>
            <a:ext cx="7632848" cy="358041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Valle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Metroplasty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for the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Septate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Uterus: Review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Meta-</a:t>
            </a:r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Journal of Minimally Invasive Gynecology,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2013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.  </a:t>
            </a:r>
            <a:br>
              <a:rPr lang="sl-SI" sz="2400" i="1" dirty="0">
                <a:latin typeface="Times New Roman" pitchFamily="18" charset="0"/>
                <a:cs typeface="Times New Roman" pitchFamily="18" charset="0"/>
              </a:rPr>
            </a:br>
            <a:endParaRPr lang="sl-SI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114800"/>
            <a:ext cx="1224136" cy="12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https://encrypted-tbn0.gstatic.com/images?q=tbn:ANd9GcQZTjC6NsxeE-C9qmCZ6_My9i1p1yC15bNYfGHSabzb8vg5AtF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3850" y="1700808"/>
            <a:ext cx="102849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0399" y="3140968"/>
            <a:ext cx="1028499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9582" y="4725144"/>
            <a:ext cx="102556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07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4968552" cy="51621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sl-SI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i="1" dirty="0">
                <a:latin typeface="Times New Roman" pitchFamily="18" charset="0"/>
                <a:cs typeface="Times New Roman" pitchFamily="18" charset="0"/>
              </a:rPr>
              <a:t>steros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i="1" dirty="0"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ic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adhaesiolysis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i="1" dirty="0" err="1" smtClean="0">
                <a:latin typeface="Times New Roman" pitchFamily="18" charset="0"/>
                <a:cs typeface="Times New Roman" pitchFamily="18" charset="0"/>
              </a:rPr>
              <a:t>favourably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influences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menstraul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irregularities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.  </a:t>
            </a:r>
            <a:endParaRPr lang="sl-SI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pregnancy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rates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adaesiolysis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depends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on  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extension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severity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3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latin typeface="Times New Roman" pitchFamily="18" charset="0"/>
                <a:cs typeface="Times New Roman" pitchFamily="18" charset="0"/>
              </a:rPr>
              <a:t>adhesions</a:t>
            </a:r>
            <a:r>
              <a:rPr lang="sl-SI" sz="31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endParaRPr lang="sl-SI" sz="31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3100" i="1" dirty="0" err="1" smtClean="0">
                <a:latin typeface="Times New Roman" pitchFamily="18" charset="0"/>
                <a:cs typeface="Times New Roman" pitchFamily="18" charset="0"/>
              </a:rPr>
              <a:t>mild</a:t>
            </a:r>
            <a:r>
              <a:rPr lang="sl-SI" sz="3100" i="1" dirty="0" smtClean="0">
                <a:latin typeface="Times New Roman" pitchFamily="18" charset="0"/>
                <a:cs typeface="Times New Roman" pitchFamily="18" charset="0"/>
              </a:rPr>
              <a:t>          88-100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%    </a:t>
            </a:r>
          </a:p>
          <a:p>
            <a:r>
              <a:rPr lang="sl-SI" sz="3100" i="1" dirty="0" err="1" smtClean="0">
                <a:latin typeface="Times New Roman" pitchFamily="18" charset="0"/>
                <a:cs typeface="Times New Roman" pitchFamily="18" charset="0"/>
              </a:rPr>
              <a:t>moderate</a:t>
            </a:r>
            <a:r>
              <a:rPr lang="sl-SI" sz="3100" i="1" dirty="0" smtClean="0">
                <a:latin typeface="Times New Roman" pitchFamily="18" charset="0"/>
                <a:cs typeface="Times New Roman" pitchFamily="18" charset="0"/>
              </a:rPr>
              <a:t>  67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%-84% </a:t>
            </a:r>
          </a:p>
          <a:p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sl-SI" sz="3100" i="1" dirty="0" smtClean="0">
                <a:latin typeface="Times New Roman" pitchFamily="18" charset="0"/>
                <a:cs typeface="Times New Roman" pitchFamily="18" charset="0"/>
              </a:rPr>
              <a:t>severe   28% - 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57%</a:t>
            </a:r>
            <a:r>
              <a:rPr lang="da-DK" sz="31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31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31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31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31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3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success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3100" i="1" dirty="0" err="1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3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latin typeface="Times New Roman" pitchFamily="18" charset="0"/>
                <a:cs typeface="Times New Roman" pitchFamily="18" charset="0"/>
              </a:rPr>
              <a:t>operations</a:t>
            </a:r>
            <a:r>
              <a:rPr lang="sl-SI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l-SI" i="1" dirty="0">
              <a:latin typeface="Times New Roman" pitchFamily="18" charset="0"/>
              <a:cs typeface="Times New Roman" pitchFamily="18" charset="0"/>
            </a:endParaRPr>
          </a:p>
          <a:p>
            <a:endParaRPr lang="sl-SI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i="1" dirty="0">
              <a:latin typeface="Times New Roman" pitchFamily="18" charset="0"/>
              <a:cs typeface="Times New Roman" pitchFamily="18" charset="0"/>
            </a:endParaRP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56184"/>
          </a:xfrm>
        </p:spPr>
        <p:txBody>
          <a:bodyPr>
            <a:normAutofit fontScale="90000"/>
          </a:bodyPr>
          <a:lstStyle/>
          <a:p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Paucity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evidence on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adhesiolysis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in  ART 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sl-SI" sz="2400" dirty="0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5004048" y="1124744"/>
            <a:ext cx="4032448" cy="5029168"/>
          </a:xfrm>
        </p:spPr>
        <p:txBody>
          <a:bodyPr>
            <a:normAutofit fontScale="62500" lnSpcReduction="20000"/>
          </a:bodyPr>
          <a:lstStyle/>
          <a:p>
            <a:endParaRPr lang="sl-SI" sz="2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3200" i="1" dirty="0" err="1" smtClean="0">
                <a:latin typeface="Times New Roman" pitchFamily="18" charset="0"/>
                <a:cs typeface="Times New Roman" pitchFamily="18" charset="0"/>
              </a:rPr>
              <a:t>Tulandi</a:t>
            </a:r>
            <a:r>
              <a:rPr lang="sl-SI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200" i="1" dirty="0">
                <a:latin typeface="Times New Roman" pitchFamily="18" charset="0"/>
                <a:cs typeface="Times New Roman" pitchFamily="18" charset="0"/>
              </a:rPr>
              <a:t>T :</a:t>
            </a: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s-Latn-BA" sz="3200" i="1" dirty="0" smtClean="0">
                <a:latin typeface="Times New Roman" pitchFamily="18" charset="0"/>
                <a:cs typeface="Times New Roman" pitchFamily="18" charset="0"/>
              </a:rPr>
              <a:t>Although </a:t>
            </a:r>
            <a:r>
              <a:rPr lang="bs-Latn-BA" sz="3200" i="1" dirty="0">
                <a:latin typeface="Times New Roman" pitchFamily="18" charset="0"/>
                <a:cs typeface="Times New Roman" pitchFamily="18" charset="0"/>
              </a:rPr>
              <a:t>there is paucity of evidence it is logical to create normal uterine environment before IVF /ICSI treatment</a:t>
            </a:r>
          </a:p>
          <a:p>
            <a:endParaRPr lang="sl-SI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180107"/>
            <a:ext cx="180020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3429000"/>
            <a:ext cx="2472879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271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Conclusions</a:t>
            </a: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surgical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serves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sl-SI" sz="2800" i="1" dirty="0" err="1">
                <a:latin typeface="Times New Roman" pitchFamily="18" charset="0"/>
                <a:cs typeface="Times New Roman" pitchFamily="18" charset="0"/>
              </a:rPr>
              <a:t>optimise</a:t>
            </a:r>
            <a:r>
              <a:rPr lang="sl-SI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>
                <a:latin typeface="Times New Roman" pitchFamily="18" charset="0"/>
                <a:cs typeface="Times New Roman" pitchFamily="18" charset="0"/>
              </a:rPr>
              <a:t>success</a:t>
            </a:r>
            <a:r>
              <a:rPr lang="sl-SI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IVF/ICSI. </a:t>
            </a:r>
          </a:p>
          <a:p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Mutatis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mutandis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serves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 to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optimise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conception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success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naturally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concieved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pregnancies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l-SI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20072" y="4077072"/>
            <a:ext cx="1944216" cy="2451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Pravokotnik 8"/>
          <p:cNvSpPr/>
          <p:nvPr/>
        </p:nvSpPr>
        <p:spPr>
          <a:xfrm>
            <a:off x="1043608" y="4653136"/>
            <a:ext cx="3854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sl-SI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sailors</a:t>
            </a:r>
            <a:r>
              <a:rPr lang="sl-SI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on </a:t>
            </a:r>
            <a:r>
              <a:rPr lang="sl-SI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board</a:t>
            </a:r>
            <a:r>
              <a:rPr lang="sl-SI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 Adriatic 2012) </a:t>
            </a:r>
            <a:endParaRPr lang="sl-SI" dirty="0">
              <a:solidFill>
                <a:srgbClr val="002060"/>
              </a:solidFill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5364087" y="5576099"/>
            <a:ext cx="21834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sl-SI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sl-SI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sl-SI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l-SI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sl-SI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ur</a:t>
            </a:r>
            <a:r>
              <a:rPr lang="sl-SI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attention</a:t>
            </a:r>
            <a:endParaRPr lang="sl-SI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Uncredible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rogress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last 30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sl-SI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243543"/>
            <a:ext cx="8229600" cy="4937760"/>
          </a:xfrm>
        </p:spPr>
        <p:txBody>
          <a:bodyPr>
            <a:normAutofit/>
          </a:bodyPr>
          <a:lstStyle/>
          <a:p>
            <a:endParaRPr lang="sl-SI" i="1" dirty="0" smtClean="0"/>
          </a:p>
          <a:p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fantastic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endocrinology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IVF,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diagnostics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(VUS)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invasive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surgical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marL="0" indent="0">
              <a:buNone/>
            </a:pPr>
            <a:endParaRPr lang="sl-SI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Due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progress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today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understand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importance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sl-SI" sz="2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l-SI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4869" y="1124744"/>
            <a:ext cx="122911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20376" y="2996951"/>
            <a:ext cx="1318097" cy="115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7750" y="4941168"/>
            <a:ext cx="1140127" cy="100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18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332656"/>
            <a:ext cx="9036496" cy="836712"/>
          </a:xfrm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sl-SI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oday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it  is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clear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that the presence of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intrauterine 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abnormalities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is 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associated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 decreased fertility</a:t>
            </a:r>
            <a:endParaRPr lang="sl-SI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74420" y="1412776"/>
            <a:ext cx="8229600" cy="4886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it is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at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role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modern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sl-SI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i="1" dirty="0"/>
          </a:p>
        </p:txBody>
      </p:sp>
      <p:pic>
        <p:nvPicPr>
          <p:cNvPr id="7" name="Picture 11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1559818" cy="208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1988840"/>
            <a:ext cx="1656184" cy="208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s://encrypted-tbn0.gstatic.com/images?q=tbn:ANd9GcQZTjC6NsxeE-C9qmCZ6_My9i1p1yC15bNYfGHSabzb8vg5AtF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0084" y="1988841"/>
            <a:ext cx="1512168" cy="208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The Obstetrician &amp; Gynaecologis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1" y="1978816"/>
            <a:ext cx="1348143" cy="197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0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936104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sl-SI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ysteroscopic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in </a:t>
            </a:r>
            <a:r>
              <a:rPr lang="sl-SI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sl-SI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conception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sl-SI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l-SI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640960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Thirty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ago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seemed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rarely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to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rather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unimportant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in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observational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studies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on 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reporting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fertility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pregnancy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outcomes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, t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views on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clinical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importance of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slowly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been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altered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2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sz="2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importance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abnormalities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conception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recently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prooven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in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five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prospective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studies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:  on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myomectomy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metroplasty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in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unexplained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Studies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clearly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showed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ubmucous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myomas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septae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hysteroscopy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metroplasty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improves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fertility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Casini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2006,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Shokeir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T 20010,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Pabuccu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2004, </a:t>
            </a:r>
            <a:r>
              <a:rPr lang="sl-SI" sz="2200" i="1" dirty="0" err="1">
                <a:latin typeface="Times New Roman" pitchFamily="18" charset="0"/>
                <a:cs typeface="Times New Roman" pitchFamily="18" charset="0"/>
              </a:rPr>
              <a:t>Mollo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2009, </a:t>
            </a:r>
            <a:r>
              <a:rPr lang="sl-SI" sz="2200" i="1" dirty="0" err="1">
                <a:latin typeface="Times New Roman" pitchFamily="18" charset="0"/>
                <a:cs typeface="Times New Roman" pitchFamily="18" charset="0"/>
              </a:rPr>
              <a:t>Shokeir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2011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2200" i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3140968"/>
            <a:ext cx="1235919" cy="117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3080992"/>
            <a:ext cx="1212156" cy="123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6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1268760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/>
            <a:r>
              <a:rPr lang="sl-SI" sz="2800" i="1" dirty="0" smtClean="0"/>
              <a:t/>
            </a:r>
            <a:br>
              <a:rPr lang="sl-SI" sz="2800" i="1" dirty="0" smtClean="0"/>
            </a:br>
            <a:r>
              <a:rPr lang="sl-SI" sz="2800" i="1" dirty="0" smtClean="0"/>
              <a:t/>
            </a:r>
            <a:br>
              <a:rPr lang="sl-SI" sz="2800" i="1" dirty="0" smtClean="0"/>
            </a:br>
            <a:r>
              <a:rPr lang="sl-SI" sz="2800" i="1" dirty="0"/>
              <a:t/>
            </a:r>
            <a:br>
              <a:rPr lang="sl-SI" sz="2800" i="1" dirty="0"/>
            </a:br>
            <a:r>
              <a:rPr lang="sl-SI" sz="2800" i="1" dirty="0" smtClean="0"/>
              <a:t/>
            </a:r>
            <a:br>
              <a:rPr lang="sl-SI" sz="2800" i="1" dirty="0" smtClean="0"/>
            </a:br>
            <a:r>
              <a:rPr lang="sl-SI" sz="2800" i="1" dirty="0" smtClean="0"/>
              <a:t/>
            </a:r>
            <a:br>
              <a:rPr lang="sl-SI" sz="2800" i="1" dirty="0" smtClean="0"/>
            </a:br>
            <a:r>
              <a:rPr lang="sl-SI" sz="2800" i="1" dirty="0"/>
              <a:t/>
            </a:r>
            <a:br>
              <a:rPr lang="sl-SI" sz="2800" i="1" dirty="0"/>
            </a:br>
            <a:r>
              <a:rPr lang="sl-SI" sz="2800" i="1" dirty="0" smtClean="0"/>
              <a:t/>
            </a:r>
            <a:br>
              <a:rPr lang="sl-SI" sz="2800" i="1" dirty="0" smtClean="0"/>
            </a:b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  IVF/ICSI?  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sl-SI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4248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l-SI" sz="2000" i="1" dirty="0" smtClean="0"/>
          </a:p>
          <a:p>
            <a:r>
              <a:rPr lang="sl-SI" sz="24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ysteroscopic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was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introduced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improve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outcomes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pregnancies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   IVF/ICSI. </a:t>
            </a:r>
          </a:p>
          <a:p>
            <a:endParaRPr lang="sl-SI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IVF/ICSI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passed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sl-SI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except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uterus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embryo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l-SI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studying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IUI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IVF/ICSI  in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women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treated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non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treated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no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disorders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sl-SI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informations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disorders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 i="1" dirty="0" err="1" smtClean="0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sl-SI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sl-SI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0392" y="260648"/>
            <a:ext cx="1000474" cy="10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32577" y="5309977"/>
            <a:ext cx="936104" cy="100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33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95536" y="107504"/>
            <a:ext cx="8363272" cy="1458416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Pavone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.,  </a:t>
            </a:r>
            <a:r>
              <a:rPr lang="sl-SI" sz="31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ased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on evidence, 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become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part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modern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simplified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endParaRPr lang="sl-SI" sz="31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1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552" y="1844824"/>
            <a:ext cx="1512168" cy="1944216"/>
          </a:xfrm>
        </p:spPr>
      </p:pic>
      <p:sp>
        <p:nvSpPr>
          <p:cNvPr id="10" name="Ograda vsebine 9"/>
          <p:cNvSpPr>
            <a:spLocks noGrp="1"/>
          </p:cNvSpPr>
          <p:nvPr>
            <p:ph sz="quarter" idx="2"/>
          </p:nvPr>
        </p:nvSpPr>
        <p:spPr>
          <a:xfrm>
            <a:off x="4499992" y="1216152"/>
            <a:ext cx="4464496" cy="5165176"/>
          </a:xfrm>
        </p:spPr>
        <p:txBody>
          <a:bodyPr>
            <a:normAutofit/>
          </a:bodyPr>
          <a:lstStyle/>
          <a:p>
            <a:endParaRPr lang="sl-SI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sl-SI" sz="20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>
                <a:latin typeface="Times New Roman" pitchFamily="18" charset="0"/>
                <a:cs typeface="Times New Roman" pitchFamily="18" charset="0"/>
              </a:rPr>
              <a:t>article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T . </a:t>
            </a:r>
            <a:r>
              <a:rPr lang="sl-SI" sz="2000" i="1" dirty="0" err="1">
                <a:latin typeface="Times New Roman" pitchFamily="18" charset="0"/>
                <a:cs typeface="Times New Roman" pitchFamily="18" charset="0"/>
              </a:rPr>
              <a:t>Tulandi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sl-SI" sz="1800" i="1" dirty="0" err="1">
                <a:latin typeface="Times New Roman" pitchFamily="18" charset="0"/>
                <a:cs typeface="Times New Roman" pitchFamily="18" charset="0"/>
              </a:rPr>
              <a:t>Akkour</a:t>
            </a:r>
            <a:r>
              <a:rPr lang="sl-SI" sz="1800" i="1" dirty="0">
                <a:latin typeface="Times New Roman" pitchFamily="18" charset="0"/>
                <a:cs typeface="Times New Roman" pitchFamily="18" charset="0"/>
              </a:rPr>
              <a:t> K.</a:t>
            </a: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Role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reproductive surgery in the era of assisted</a:t>
            </a:r>
            <a:r>
              <a:rPr lang="sl-SI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1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reproductive</a:t>
            </a:r>
            <a:r>
              <a:rPr lang="sl-SI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1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technology</a:t>
            </a:r>
            <a:r>
              <a:rPr lang="sl-SI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 </a:t>
            </a:r>
            <a:r>
              <a:rPr lang="sl-SI" sz="1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1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Journal</a:t>
            </a:r>
            <a:r>
              <a:rPr lang="sl-SI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Clinical Obstetrics and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Gynaecology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Best Practice &amp; Research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 (2012) 747–755</a:t>
            </a:r>
            <a:r>
              <a:rPr lang="sl-SI" sz="1800" i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sl-SI" sz="1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000" b="1" i="1" dirty="0" err="1" smtClean="0">
                <a:latin typeface="Times New Roman" pitchFamily="18" charset="0"/>
                <a:cs typeface="Times New Roman" pitchFamily="18" charset="0"/>
              </a:rPr>
              <a:t>Authors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 smtClean="0">
                <a:latin typeface="Times New Roman" pitchFamily="18" charset="0"/>
                <a:cs typeface="Times New Roman" pitchFamily="18" charset="0"/>
              </a:rPr>
              <a:t>say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sz="2000" b="1" i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 on evidence, 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sz="2000" b="1" i="1" dirty="0" err="1" smtClean="0">
                <a:latin typeface="Times New Roman" pitchFamily="18" charset="0"/>
                <a:cs typeface="Times New Roman" pitchFamily="18" charset="0"/>
              </a:rPr>
              <a:t>ysteroscopic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correction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intrauterine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000" b="1" i="1" dirty="0" err="1" smtClean="0">
                <a:latin typeface="Times New Roman" pitchFamily="18" charset="0"/>
                <a:cs typeface="Times New Roman" pitchFamily="18" charset="0"/>
              </a:rPr>
              <a:t>disorders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endoscopic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procedure in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women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 smtClean="0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sl-SI" sz="2000" b="1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2000" b="1" i="1" dirty="0">
              <a:latin typeface="Times New Roman" pitchFamily="18" charset="0"/>
              <a:cs typeface="Times New Roman" pitchFamily="18" charset="0"/>
            </a:endParaRPr>
          </a:p>
          <a:p>
            <a:endParaRPr lang="sl-SI" dirty="0"/>
          </a:p>
        </p:txBody>
      </p:sp>
      <p:sp>
        <p:nvSpPr>
          <p:cNvPr id="11" name="Pravokotnik 10"/>
          <p:cNvSpPr/>
          <p:nvPr/>
        </p:nvSpPr>
        <p:spPr>
          <a:xfrm>
            <a:off x="179512" y="4090139"/>
            <a:ext cx="4608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Pavone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M E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Simplification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modern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Obstetrial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Gynecological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 dirty="0" err="1">
                <a:latin typeface="Times New Roman" pitchFamily="18" charset="0"/>
                <a:cs typeface="Times New Roman" pitchFamily="18" charset="0"/>
              </a:rPr>
              <a:t>Survey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2011</a:t>
            </a:r>
          </a:p>
          <a:p>
            <a:pPr marL="285750" indent="-285750">
              <a:buFont typeface="Arial" pitchFamily="34" charset="0"/>
              <a:buChar char="•"/>
            </a:pPr>
            <a:endParaRPr lang="sl-SI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b="1" i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l-SI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1497672" cy="20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82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556792"/>
          </a:xfrm>
        </p:spPr>
        <p:txBody>
          <a:bodyPr>
            <a:noAutofit/>
          </a:bodyPr>
          <a:lstStyle/>
          <a:p>
            <a:r>
              <a:rPr lang="sl-SI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Let us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evidences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In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T.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Tulandi</a:t>
            </a:r>
            <a:r>
              <a:rPr lang="sl-SI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papers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evidence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papers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uterine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disorders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cited</a:t>
            </a:r>
            <a:r>
              <a:rPr lang="sl-SI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sl-SI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2483768" y="1484784"/>
            <a:ext cx="5904656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l-SI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tudy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Perez Medina </a:t>
            </a:r>
            <a:r>
              <a:rPr lang="sl-SI" sz="2200" i="1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(2005)   (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polyps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) . </a:t>
            </a:r>
          </a:p>
          <a:p>
            <a:pPr marL="0" indent="0">
              <a:buNone/>
            </a:pP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Shokeir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, (2010) (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submucous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myoma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Tomazevic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200" i="1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.  (2010)  (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metroplasty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sl-SI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sz="2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200" i="1" dirty="0" err="1" smtClean="0">
                <a:latin typeface="Times New Roman" pitchFamily="18" charset="0"/>
                <a:cs typeface="Times New Roman" pitchFamily="18" charset="0"/>
              </a:rPr>
              <a:t>adhaesiolysis</a:t>
            </a:r>
            <a:r>
              <a:rPr lang="sl-SI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sl-SI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182" y="1556792"/>
            <a:ext cx="144016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182" y="2852936"/>
            <a:ext cx="1440160" cy="891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Predm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542656"/>
              </p:ext>
            </p:extLst>
          </p:nvPr>
        </p:nvGraphicFramePr>
        <p:xfrm>
          <a:off x="411042" y="3933056"/>
          <a:ext cx="15413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Clip" r:id="rId5" imgW="2828571" imgH="2104762" progId="MS_ClipArt_Gallery.5">
                  <p:embed/>
                </p:oleObj>
              </mc:Choice>
              <mc:Fallback>
                <p:oleObj name="Clip" r:id="rId5" imgW="2828571" imgH="2104762" progId="MS_ClipArt_Gallery.5">
                  <p:embed/>
                  <p:pic>
                    <p:nvPicPr>
                      <p:cNvPr id="0" name="Predme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042" y="3933056"/>
                        <a:ext cx="15413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7" y="5229200"/>
            <a:ext cx="165618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4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Autofit/>
          </a:bodyPr>
          <a:lstStyle/>
          <a:p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Perez </a:t>
            </a:r>
            <a:r>
              <a:rPr lang="sl-SI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Medina </a:t>
            </a:r>
            <a:r>
              <a:rPr lang="sl-SI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.. In   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Hum </a:t>
            </a:r>
            <a:r>
              <a:rPr lang="en-US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Reprod</a:t>
            </a:r>
            <a:r>
              <a:rPr lang="en-US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2005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20: 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1632–1635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published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prospective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randomised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-controlled </a:t>
            </a:r>
            <a:r>
              <a:rPr lang="en-US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trial 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215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women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up to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IUI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cycles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sl-SI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included</a:t>
            </a:r>
            <a:endParaRPr lang="sl-SI" sz="2400" dirty="0">
              <a:solidFill>
                <a:srgbClr val="0070C0"/>
              </a:solidFill>
            </a:endParaRPr>
          </a:p>
        </p:txBody>
      </p:sp>
      <p:sp>
        <p:nvSpPr>
          <p:cNvPr id="7" name="Ograda vsebine 6"/>
          <p:cNvSpPr>
            <a:spLocks noGrp="1"/>
          </p:cNvSpPr>
          <p:nvPr>
            <p:ph sz="quarter" idx="1"/>
          </p:nvPr>
        </p:nvSpPr>
        <p:spPr>
          <a:xfrm>
            <a:off x="107504" y="1700808"/>
            <a:ext cx="4032448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olypectomy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N=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107) </a:t>
            </a:r>
            <a:endParaRPr lang="sl-SI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000" i="1" dirty="0" err="1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iopsy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N=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sl-SI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sl-SI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756" y="4729423"/>
            <a:ext cx="1720209" cy="128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Ograda vsebine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47180388"/>
              </p:ext>
            </p:extLst>
          </p:nvPr>
        </p:nvGraphicFramePr>
        <p:xfrm>
          <a:off x="3692556" y="1268760"/>
          <a:ext cx="5220073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ravokotnik 1"/>
          <p:cNvSpPr/>
          <p:nvPr/>
        </p:nvSpPr>
        <p:spPr>
          <a:xfrm>
            <a:off x="3995936" y="5157192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Furthermore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more than one-half of women in the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polypectomy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group</a:t>
            </a:r>
            <a:r>
              <a:rPr lang="sl-SI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conceived spontaneously within 3 months after surgery. </a:t>
            </a:r>
            <a:endParaRPr lang="sl-SI" i="1" dirty="0">
              <a:latin typeface="Times New Roman" pitchFamily="18" charset="0"/>
              <a:cs typeface="Times New Roman" pitchFamily="18" charset="0"/>
            </a:endParaRPr>
          </a:p>
          <a:p>
            <a:endParaRPr lang="sl-SI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756" y="3284984"/>
            <a:ext cx="1605333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68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96144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sl-SI" sz="3200" i="1" dirty="0" smtClean="0"/>
              <a:t/>
            </a:r>
            <a:br>
              <a:rPr lang="sl-SI" sz="3200" i="1" dirty="0" smtClean="0"/>
            </a:br>
            <a:r>
              <a:rPr lang="sl-SI" i="1" dirty="0"/>
              <a:t/>
            </a:r>
            <a:br>
              <a:rPr lang="sl-SI" i="1" dirty="0"/>
            </a:br>
            <a:r>
              <a:rPr lang="sl-SI" i="1" dirty="0" smtClean="0"/>
              <a:t/>
            </a:r>
            <a:br>
              <a:rPr lang="sl-SI" i="1" dirty="0" smtClean="0"/>
            </a:br>
            <a:r>
              <a:rPr lang="sl-SI" i="1" dirty="0"/>
              <a:t/>
            </a:r>
            <a:br>
              <a:rPr lang="sl-SI" i="1" dirty="0"/>
            </a:br>
            <a:r>
              <a:rPr lang="sl-SI" i="1" dirty="0" smtClean="0"/>
              <a:t/>
            </a:r>
            <a:br>
              <a:rPr lang="sl-SI" i="1" dirty="0" smtClean="0"/>
            </a:br>
            <a:r>
              <a:rPr lang="sl-SI" i="1" dirty="0"/>
              <a:t/>
            </a:r>
            <a:br>
              <a:rPr lang="sl-SI" i="1" dirty="0"/>
            </a:br>
            <a:r>
              <a:rPr lang="sl-SI" i="1" dirty="0" smtClean="0"/>
              <a:t/>
            </a:r>
            <a:br>
              <a:rPr lang="sl-SI" i="1" dirty="0" smtClean="0"/>
            </a:br>
            <a:r>
              <a:rPr lang="sl-SI" i="1" dirty="0" smtClean="0"/>
              <a:t/>
            </a:r>
            <a:br>
              <a:rPr lang="sl-SI" i="1" dirty="0" smtClean="0"/>
            </a:br>
            <a:r>
              <a:rPr lang="sl-SI" i="1" dirty="0"/>
              <a:t/>
            </a:r>
            <a:br>
              <a:rPr lang="sl-SI" i="1" dirty="0"/>
            </a:br>
            <a:r>
              <a:rPr lang="sl-SI" i="1" dirty="0" smtClean="0"/>
              <a:t/>
            </a:r>
            <a:br>
              <a:rPr lang="sl-SI" i="1" dirty="0" smtClean="0"/>
            </a:br>
            <a:r>
              <a:rPr lang="sl-SI" i="1" dirty="0"/>
              <a:t/>
            </a:r>
            <a:br>
              <a:rPr lang="sl-SI" i="1" dirty="0"/>
            </a:br>
            <a:r>
              <a:rPr lang="sl-SI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l-SI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Shokeir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In 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Fertil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Steril</a:t>
            </a:r>
            <a:r>
              <a:rPr lang="sl-SI" sz="31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2010;94:724–729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published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a </a:t>
            </a:r>
            <a:b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31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rospective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randomised</a:t>
            </a:r>
            <a:r>
              <a:rPr lang="sl-SI" sz="31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trial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myomectomy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1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conception</a:t>
            </a:r>
            <a:r>
              <a:rPr lang="sl-SI" sz="3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sl-SI" sz="31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644008" y="1911178"/>
            <a:ext cx="4041648" cy="4456152"/>
          </a:xfrm>
        </p:spPr>
        <p:txBody>
          <a:bodyPr>
            <a:normAutofit fontScale="25000" lnSpcReduction="20000"/>
          </a:bodyPr>
          <a:lstStyle/>
          <a:p>
            <a:endParaRPr lang="sl-SI" sz="2900" i="1" dirty="0" smtClean="0"/>
          </a:p>
          <a:p>
            <a:pPr marL="0" indent="0">
              <a:buNone/>
            </a:pPr>
            <a:r>
              <a:rPr lang="en-US" sz="45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l-SI" sz="7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7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7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7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72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7200" i="1" dirty="0">
                <a:latin typeface="Times New Roman" pitchFamily="18" charset="0"/>
                <a:cs typeface="Times New Roman" pitchFamily="18" charset="0"/>
              </a:rPr>
              <a:t>meta-analysis supported these findings </a:t>
            </a:r>
            <a:r>
              <a:rPr lang="sl-SI" sz="7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l-SI" sz="7200" i="1" dirty="0" err="1">
                <a:latin typeface="Times New Roman" pitchFamily="18" charset="0"/>
                <a:cs typeface="Times New Roman" pitchFamily="18" charset="0"/>
              </a:rPr>
              <a:t>Pritts</a:t>
            </a:r>
            <a:r>
              <a:rPr lang="sl-SI" sz="7200" i="1" dirty="0">
                <a:latin typeface="Times New Roman" pitchFamily="18" charset="0"/>
                <a:cs typeface="Times New Roman" pitchFamily="18" charset="0"/>
              </a:rPr>
              <a:t> 2009)</a:t>
            </a:r>
            <a:r>
              <a:rPr lang="en-US" sz="7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(RR</a:t>
            </a:r>
            <a:r>
              <a:rPr lang="en-US" sz="7200" i="1" dirty="0">
                <a:latin typeface="Times New Roman" pitchFamily="18" charset="0"/>
                <a:cs typeface="Times New Roman" pitchFamily="18" charset="0"/>
              </a:rPr>
              <a:t>, 0.36%; 95% CI,</a:t>
            </a:r>
            <a:r>
              <a:rPr lang="sl-SI" sz="7200" i="1" dirty="0">
                <a:latin typeface="Times New Roman" pitchFamily="18" charset="0"/>
                <a:cs typeface="Times New Roman" pitchFamily="18" charset="0"/>
              </a:rPr>
              <a:t> 0.18–0.74</a:t>
            </a:r>
            <a:r>
              <a:rPr lang="sl-SI" sz="7200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l-SI" sz="7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l-SI" sz="7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7200" b="1" i="1" dirty="0">
                <a:latin typeface="Times New Roman" pitchFamily="18" charset="0"/>
                <a:cs typeface="Times New Roman" pitchFamily="18" charset="0"/>
              </a:rPr>
              <a:t>miscarriage rate 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decreased </a:t>
            </a:r>
            <a:r>
              <a:rPr lang="en-US" sz="7200" b="1" i="1" dirty="0">
                <a:latin typeface="Times New Roman" pitchFamily="18" charset="0"/>
                <a:cs typeface="Times New Roman" pitchFamily="18" charset="0"/>
              </a:rPr>
              <a:t>after surgery</a:t>
            </a:r>
            <a:endParaRPr lang="sl-SI" sz="7200" b="1" i="1" dirty="0">
              <a:latin typeface="Times New Roman" pitchFamily="18" charset="0"/>
              <a:cs typeface="Times New Roman" pitchFamily="18" charset="0"/>
            </a:endParaRPr>
          </a:p>
          <a:p>
            <a:endParaRPr lang="sl-SI" sz="7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l-SI" sz="72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l-SI" sz="7200" dirty="0" smtClean="0"/>
          </a:p>
          <a:p>
            <a:r>
              <a:rPr lang="sl-SI" sz="7200" dirty="0" smtClean="0"/>
              <a:t>. </a:t>
            </a:r>
            <a:endParaRPr lang="en-US" sz="7200" dirty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7" y="1700808"/>
            <a:ext cx="1560517" cy="1360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grada vsebine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244309098"/>
              </p:ext>
            </p:extLst>
          </p:nvPr>
        </p:nvGraphicFramePr>
        <p:xfrm>
          <a:off x="92264" y="3573016"/>
          <a:ext cx="471664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Pravokotnik 3"/>
          <p:cNvSpPr/>
          <p:nvPr/>
        </p:nvSpPr>
        <p:spPr>
          <a:xfrm>
            <a:off x="107504" y="1592796"/>
            <a:ext cx="47014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i="1" dirty="0" err="1" smtClean="0">
                <a:latin typeface="Times New Roman" pitchFamily="18" charset="0"/>
                <a:cs typeface="Times New Roman" pitchFamily="18" charset="0"/>
              </a:rPr>
              <a:t>Submucous</a:t>
            </a:r>
            <a:r>
              <a:rPr lang="sl-SI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myomas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implications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pregnancy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rates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otherwise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unexplaind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infertility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undergoing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hysteroscopic</a:t>
            </a:r>
            <a:r>
              <a:rPr lang="sl-SI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b="1" i="1" dirty="0" err="1">
                <a:latin typeface="Times New Roman" pitchFamily="18" charset="0"/>
                <a:cs typeface="Times New Roman" pitchFamily="18" charset="0"/>
              </a:rPr>
              <a:t>myomectomy</a:t>
            </a:r>
            <a:endParaRPr lang="sl-SI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St N= 101  </a:t>
            </a:r>
            <a:r>
              <a:rPr lang="sl-SI" sz="2000" i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.   C  N=103</a:t>
            </a:r>
          </a:p>
          <a:p>
            <a:r>
              <a:rPr lang="sl-SI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i="1" dirty="0">
                <a:latin typeface="Times New Roman" pitchFamily="18" charset="0"/>
                <a:cs typeface="Times New Roman" pitchFamily="18" charset="0"/>
              </a:rPr>
              <a:t>RR 2,1 . 95% CI 1.5-2,9 </a:t>
            </a:r>
            <a:endParaRPr lang="sl-SI" sz="2000" dirty="0"/>
          </a:p>
        </p:txBody>
      </p:sp>
      <p:pic>
        <p:nvPicPr>
          <p:cNvPr id="8" name="Picture 11" descr="Still_02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9" y="1592796"/>
            <a:ext cx="1440160" cy="1360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96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o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zvo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5464</TotalTime>
  <Words>928</Words>
  <Application>Microsoft Office PowerPoint</Application>
  <PresentationFormat>On-screen Show (4:3)</PresentationFormat>
  <Paragraphs>180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Izvor</vt:lpstr>
      <vt:lpstr>Clip</vt:lpstr>
      <vt:lpstr>HYSTEROCOPIC SURGERY AND SUCCESS OF IVF/ICSI </vt:lpstr>
      <vt:lpstr>Uncredible progress of  infertility treatment during last 30 years  </vt:lpstr>
      <vt:lpstr>Today it  is clear  that the presence of various intrauterine   abnormalities  is   associated with decreased fertility</vt:lpstr>
      <vt:lpstr>Hysteroscopic surgery  in   natural conception  ? </vt:lpstr>
      <vt:lpstr>       Hysteroscopic  surgery  in   IVF/ICSI?   </vt:lpstr>
      <vt:lpstr>   According to Pavone et al.,  based on evidence,  uterine  evaluation has become an important  part of  modern simplified infertility   treatment</vt:lpstr>
      <vt:lpstr>  Let us see the evidences. In the T. Tulandi   review papers, the following    evidence based papers on hysteroscopic surgery,   uterine disorders and infertility,   have been cited : </vt:lpstr>
      <vt:lpstr>: Perez Medina et al.. In   Hum Reprod 2005;  20: 1632–1635 published  a prospective randomised-controlled trial :  215 women  with up to four IUI treatment cycles were included</vt:lpstr>
      <vt:lpstr>             Shokeir et al.  In  Fertil. Steril. 2010;94:724–729 published  a  prospective randomised  control  trial on hysteroscopic   myomectomy and natural conception  </vt:lpstr>
      <vt:lpstr>  The results by Shokeir et-al. in natural conception,  agree with findings of  Eldar_ Geva T et al. in  assisted conception  (1998) </vt:lpstr>
      <vt:lpstr>Tomazevic T, Ban H et al published a retrospective  matched control study - Septate, subseptate and arcuate uterus  decrease pregnancy and live birth rates in IVF/ICSI   - RBMO 2010; 21: 700-705   </vt:lpstr>
      <vt:lpstr>  1) Ban H , Tomaževič T et al. Outcome of singleton pregnancies after IVF /ICSI in women before and after resection of uterine septum compared to normal controls.  Matched control study. EJOGRB 2009 ; 146:184-87 . </vt:lpstr>
      <vt:lpstr>  </vt:lpstr>
      <vt:lpstr>3) Tomaževič T, Ban H et al . Septate, subseptate and arcuate uterus  decrease live birth rate in IVF/ICSI:   -   RBMO 2010; 21: 700-705</vt:lpstr>
      <vt:lpstr> Metanalysis  of the published  results supported the   finding that  hysteroscopic metroplasty improves the succeess  in IVF/ET  (Valle  2013)</vt:lpstr>
      <vt:lpstr>Paucity of  evidence on the importance of   hysteroscopic adhesiolysis   in  ART   </vt:lpstr>
      <vt:lpstr>Conclusions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TT</dc:creator>
  <cp:lastModifiedBy>Vedrana Biuk Martinovic</cp:lastModifiedBy>
  <cp:revision>372</cp:revision>
  <cp:lastPrinted>2013-09-05T09:04:51Z</cp:lastPrinted>
  <dcterms:created xsi:type="dcterms:W3CDTF">2013-08-23T16:54:15Z</dcterms:created>
  <dcterms:modified xsi:type="dcterms:W3CDTF">2013-10-15T09:36:04Z</dcterms:modified>
</cp:coreProperties>
</file>